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906000" cy="6858000" type="A4"/>
  <p:notesSz cx="7010400" cy="9296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08" autoAdjust="0"/>
    <p:restoredTop sz="94660"/>
  </p:normalViewPr>
  <p:slideViewPr>
    <p:cSldViewPr>
      <p:cViewPr varScale="1">
        <p:scale>
          <a:sx n="108" d="100"/>
          <a:sy n="108" d="100"/>
        </p:scale>
        <p:origin x="1998" y="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7402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705600" y="209549"/>
            <a:ext cx="2819400" cy="1284288"/>
          </a:xfrm>
        </p:spPr>
        <p:txBody>
          <a:bodyPr/>
          <a:lstStyle/>
          <a:p>
            <a:endParaRPr lang="de-DE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1493112"/>
            <a:ext cx="2819400" cy="5060087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err="1"/>
              <a:t>asdsa</a:t>
            </a:r>
            <a:endParaRPr lang="de-DE" dirty="0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3543300" y="209549"/>
            <a:ext cx="2819400" cy="12835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asda</a:t>
            </a:r>
            <a:endParaRPr lang="de-DE" dirty="0"/>
          </a:p>
        </p:txBody>
      </p:sp>
      <p:sp>
        <p:nvSpPr>
          <p:cNvPr id="8" name="Text Placeholder 3"/>
          <p:cNvSpPr txBox="1">
            <a:spLocks/>
          </p:cNvSpPr>
          <p:nvPr userDrawn="1"/>
        </p:nvSpPr>
        <p:spPr>
          <a:xfrm>
            <a:off x="3543300" y="1493112"/>
            <a:ext cx="2819400" cy="50600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asdsa</a:t>
            </a:r>
            <a:endParaRPr lang="de-DE" dirty="0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381000" y="209549"/>
            <a:ext cx="2819400" cy="12835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/>
              <a:t>asda</a:t>
            </a:r>
            <a:endParaRPr lang="de-DE" dirty="0"/>
          </a:p>
        </p:txBody>
      </p:sp>
      <p:sp>
        <p:nvSpPr>
          <p:cNvPr id="10" name="Text Placeholder 3"/>
          <p:cNvSpPr txBox="1">
            <a:spLocks/>
          </p:cNvSpPr>
          <p:nvPr userDrawn="1"/>
        </p:nvSpPr>
        <p:spPr>
          <a:xfrm>
            <a:off x="6705600" y="1493112"/>
            <a:ext cx="2819400" cy="50600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asdsa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83923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81000" y="209550"/>
            <a:ext cx="4191000" cy="63436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5334000" y="209549"/>
            <a:ext cx="4191000" cy="1284288"/>
          </a:xfrm>
        </p:spPr>
        <p:txBody>
          <a:bodyPr/>
          <a:lstStyle/>
          <a:p>
            <a:endParaRPr lang="de-DE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5334000" y="1504950"/>
            <a:ext cx="4191000" cy="5048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7447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5334000" y="209550"/>
            <a:ext cx="4191000" cy="63436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81000" y="209550"/>
            <a:ext cx="4191000" cy="63436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83282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68646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47307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59800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8957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899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5106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9364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3565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3388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151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2755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381000" y="209550"/>
            <a:ext cx="2819400" cy="1284288"/>
          </a:xfrm>
        </p:spPr>
        <p:txBody>
          <a:bodyPr/>
          <a:lstStyle/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1493112"/>
            <a:ext cx="2819400" cy="5060087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err="1"/>
              <a:t>asdsa</a:t>
            </a:r>
            <a:endParaRPr lang="de-DE" dirty="0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3543300" y="209549"/>
            <a:ext cx="2819400" cy="12835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asda</a:t>
            </a:r>
            <a:endParaRPr lang="de-DE" dirty="0"/>
          </a:p>
        </p:txBody>
      </p:sp>
      <p:sp>
        <p:nvSpPr>
          <p:cNvPr id="8" name="Text Placeholder 3"/>
          <p:cNvSpPr txBox="1">
            <a:spLocks/>
          </p:cNvSpPr>
          <p:nvPr userDrawn="1"/>
        </p:nvSpPr>
        <p:spPr>
          <a:xfrm>
            <a:off x="3543300" y="1493112"/>
            <a:ext cx="2819400" cy="50600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asdsa</a:t>
            </a:r>
            <a:endParaRPr lang="de-DE" dirty="0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6705600" y="209549"/>
            <a:ext cx="2819400" cy="12835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/>
              <a:t>asda</a:t>
            </a:r>
            <a:endParaRPr lang="de-DE" dirty="0"/>
          </a:p>
        </p:txBody>
      </p:sp>
      <p:sp>
        <p:nvSpPr>
          <p:cNvPr id="10" name="Text Placeholder 3"/>
          <p:cNvSpPr txBox="1">
            <a:spLocks/>
          </p:cNvSpPr>
          <p:nvPr userDrawn="1"/>
        </p:nvSpPr>
        <p:spPr>
          <a:xfrm>
            <a:off x="6705600" y="1493112"/>
            <a:ext cx="2819400" cy="50600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asdsa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0992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B8C13-1F81-4C95-B7FF-B89ADE4B854E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6394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1" r:id="rId10"/>
    <p:sldLayoutId id="2147483662" r:id="rId11"/>
    <p:sldLayoutId id="2147483664" r:id="rId12"/>
    <p:sldLayoutId id="2147483663" r:id="rId13"/>
    <p:sldLayoutId id="2147483657" r:id="rId14"/>
    <p:sldLayoutId id="2147483658" r:id="rId15"/>
    <p:sldLayoutId id="2147483659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381000" y="209551"/>
            <a:ext cx="4191000" cy="31432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11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5334000" y="1219200"/>
            <a:ext cx="4191000" cy="5334000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Добро пожаловать в</a:t>
            </a: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Labranda</a:t>
            </a: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 Royal Makadi!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Желаем Вам приятного отдыха</a:t>
            </a: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ru-RU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с нами</a:t>
            </a:r>
            <a:r>
              <a:rPr lang="de-DE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1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ru-RU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НЕОБХОДИМАЯ ИНФОРМАЦИЯ</a:t>
            </a:r>
            <a:endParaRPr lang="ru-RU" sz="12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ru-RU" sz="1100" b="1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для Вашего комфорта</a:t>
            </a: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ru-RU" sz="1100" b="1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Ресепшен</a:t>
            </a: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ru-RU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Стойка Ресепшен работает круглосуточно</a:t>
            </a: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ru-RU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Сотрудники стойки Ресепшен с радостью предоставят Вам информацию о ресторанах, спа-центре и оздоровительных центрах, мероприятиях и/или событиях, связанных с Вашим пребыванием</a:t>
            </a: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ru-RU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Для звонка на Ресепшен нажмите</a:t>
            </a: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 3.</a:t>
            </a:r>
          </a:p>
          <a:p>
            <a:pPr marL="0" indent="0">
              <a:buNone/>
            </a:pPr>
            <a:endParaRPr lang="en-US" sz="12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en-US" sz="1100" b="1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Wi-Fi</a:t>
            </a:r>
          </a:p>
          <a:p>
            <a:pPr marL="0" indent="0">
              <a:buNone/>
            </a:pPr>
            <a:r>
              <a:rPr lang="ru-RU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Wi-Fi предоставляется бесплатно и доступен в Лобби и на террасе отеля. Для входа в систему, используйте, пожалуйста, указанные ниже данные</a:t>
            </a: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:</a:t>
            </a:r>
          </a:p>
          <a:p>
            <a:pPr marL="0" indent="0">
              <a:buNone/>
            </a:pPr>
            <a:r>
              <a:rPr lang="ru-RU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Номер Комнаты</a:t>
            </a: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: ****</a:t>
            </a:r>
          </a:p>
          <a:p>
            <a:pPr marL="0" indent="0">
              <a:buNone/>
            </a:pPr>
            <a:r>
              <a:rPr lang="ru-RU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Фамилия</a:t>
            </a: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: ****</a:t>
            </a:r>
          </a:p>
          <a:p>
            <a:pPr marL="0" indent="0">
              <a:buNone/>
            </a:pPr>
            <a:r>
              <a:rPr lang="ru-RU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Электронный адрес</a:t>
            </a: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: ****</a:t>
            </a:r>
          </a:p>
          <a:p>
            <a:pPr marL="0" indent="0">
              <a:buNone/>
            </a:pPr>
            <a:endParaRPr lang="en-US" sz="1050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ru-RU" sz="1100" b="1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Выселение</a:t>
            </a: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ru-RU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Время выселения</a:t>
            </a: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 12:00. </a:t>
            </a:r>
            <a:r>
              <a:rPr lang="ru-RU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При желании воспользоваться опцией позднего выселения</a:t>
            </a: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ru-RU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просьба проверить наличие данной возможности </a:t>
            </a: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ru-RU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и стоимость на стойке Ресепшен</a:t>
            </a: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  <a:p>
            <a:pPr marL="0" indent="0">
              <a:buNone/>
            </a:pPr>
            <a:endParaRPr lang="en-US" sz="10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sz="10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sz="10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sz="10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sz="12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sz="12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AutoShape 2" descr="Tripadvisor, schwarz, logo Symbol in Social Icon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grpSp>
        <p:nvGrpSpPr>
          <p:cNvPr id="28" name="Group 27"/>
          <p:cNvGrpSpPr/>
          <p:nvPr/>
        </p:nvGrpSpPr>
        <p:grpSpPr>
          <a:xfrm>
            <a:off x="381000" y="4800600"/>
            <a:ext cx="4191000" cy="1417677"/>
            <a:chOff x="381000" y="4114800"/>
            <a:chExt cx="4191000" cy="1417677"/>
          </a:xfrm>
        </p:grpSpPr>
        <p:grpSp>
          <p:nvGrpSpPr>
            <p:cNvPr id="25" name="Group 24"/>
            <p:cNvGrpSpPr/>
            <p:nvPr/>
          </p:nvGrpSpPr>
          <p:grpSpPr>
            <a:xfrm>
              <a:off x="381000" y="4114800"/>
              <a:ext cx="4191000" cy="1417677"/>
              <a:chOff x="381000" y="4114800"/>
              <a:chExt cx="4191000" cy="1417677"/>
            </a:xfrm>
          </p:grpSpPr>
          <p:sp>
            <p:nvSpPr>
              <p:cNvPr id="9" name="Text Placeholder 2"/>
              <p:cNvSpPr txBox="1">
                <a:spLocks/>
              </p:cNvSpPr>
              <p:nvPr/>
            </p:nvSpPr>
            <p:spPr>
              <a:xfrm>
                <a:off x="381000" y="4114800"/>
                <a:ext cx="4191000" cy="10668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ru-RU" sz="1100" b="1" spc="100"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БУДЬТЕ НА СВЯЗИ С НАМИ</a:t>
                </a:r>
                <a:endParaRPr lang="en-US" sz="1100" b="1" spc="100" dirty="0"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  <a:p>
                <a:pPr marL="0" indent="0">
                  <a:buNone/>
                </a:pPr>
                <a:endParaRPr lang="en-US" sz="1100" b="1" spc="100" dirty="0"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  <a:p>
                <a:pPr marL="0" indent="0">
                  <a:buNone/>
                </a:pPr>
                <a:r>
                  <a:rPr lang="en-US" sz="1100"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            </a:t>
                </a:r>
                <a:r>
                  <a:rPr lang="en-US" sz="1050" dirty="0" err="1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Labranda</a:t>
                </a:r>
                <a:r>
                  <a:rPr lang="en-US" sz="1050"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 Royal Makadi                          </a:t>
                </a:r>
                <a:r>
                  <a:rPr lang="en-US" sz="1050" dirty="0" err="1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labrandaroyalmakadi</a:t>
                </a:r>
                <a:endParaRPr lang="en-US" sz="1050" dirty="0"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  <a:p>
                <a:pPr marL="0" indent="0" algn="ctr">
                  <a:lnSpc>
                    <a:spcPct val="150000"/>
                  </a:lnSpc>
                  <a:buNone/>
                </a:pPr>
                <a:r>
                  <a:rPr lang="en-US" sz="1050"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https://www.labranda.com/royal-makadi</a:t>
                </a:r>
              </a:p>
            </p:txBody>
          </p:sp>
          <p:grpSp>
            <p:nvGrpSpPr>
              <p:cNvPr id="21" name="Group 20"/>
              <p:cNvGrpSpPr/>
              <p:nvPr/>
            </p:nvGrpSpPr>
            <p:grpSpPr>
              <a:xfrm>
                <a:off x="1066800" y="5116224"/>
                <a:ext cx="940006" cy="416253"/>
                <a:chOff x="1117394" y="5153747"/>
                <a:chExt cx="830379" cy="341209"/>
              </a:xfrm>
            </p:grpSpPr>
            <p:pic>
              <p:nvPicPr>
                <p:cNvPr id="13" name="Picture 12"/>
                <p:cNvPicPr>
                  <a:picLocks noChangeAspect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38377"/>
                <a:stretch/>
              </p:blipFill>
              <p:spPr>
                <a:xfrm>
                  <a:off x="1414373" y="5153747"/>
                  <a:ext cx="533400" cy="341209"/>
                </a:xfrm>
                <a:prstGeom prst="rect">
                  <a:avLst/>
                </a:prstGeom>
              </p:spPr>
            </p:pic>
            <p:pic>
              <p:nvPicPr>
                <p:cNvPr id="8" name="Picture 7"/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75536"/>
                <a:stretch/>
              </p:blipFill>
              <p:spPr>
                <a:xfrm>
                  <a:off x="1117394" y="5250163"/>
                  <a:ext cx="258879" cy="161708"/>
                </a:xfrm>
                <a:prstGeom prst="rect">
                  <a:avLst/>
                </a:prstGeom>
              </p:spPr>
            </p:pic>
          </p:grpSp>
          <p:grpSp>
            <p:nvGrpSpPr>
              <p:cNvPr id="24" name="Group 23"/>
              <p:cNvGrpSpPr/>
              <p:nvPr/>
            </p:nvGrpSpPr>
            <p:grpSpPr>
              <a:xfrm>
                <a:off x="2933885" y="5061242"/>
                <a:ext cx="1524000" cy="418979"/>
                <a:chOff x="2984746" y="5134939"/>
                <a:chExt cx="1524000" cy="418979"/>
              </a:xfrm>
            </p:grpSpPr>
            <p:sp>
              <p:nvSpPr>
                <p:cNvPr id="22" name="TextBox 21"/>
                <p:cNvSpPr txBox="1"/>
                <p:nvPr/>
              </p:nvSpPr>
              <p:spPr>
                <a:xfrm>
                  <a:off x="2984746" y="5134939"/>
                  <a:ext cx="1524000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900" dirty="0">
                      <a:latin typeface="Segoe UI Emoji" panose="020B0502040204020203" pitchFamily="34" charset="0"/>
                      <a:ea typeface="Segoe UI Emoji" panose="020B0502040204020203" pitchFamily="34" charset="0"/>
                      <a:cs typeface="Segoe UI Semibold" panose="020B0702040204020203" pitchFamily="34" charset="0"/>
                    </a:rPr>
                    <a:t>Оставьте отзыв:</a:t>
                  </a:r>
                  <a:endParaRPr lang="de-DE" sz="900" dirty="0">
                    <a:latin typeface="Segoe UI Emoji" panose="020B0502040204020203" pitchFamily="34" charset="0"/>
                    <a:ea typeface="Segoe UI Emoji" panose="020B0502040204020203" pitchFamily="34" charset="0"/>
                    <a:cs typeface="Segoe UI Semibold" panose="020B0702040204020203" pitchFamily="34" charset="0"/>
                  </a:endParaRPr>
                </a:p>
              </p:txBody>
            </p:sp>
            <p:pic>
              <p:nvPicPr>
                <p:cNvPr id="23" name="Picture 22"/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098861" y="5365772"/>
                  <a:ext cx="519642" cy="188146"/>
                </a:xfrm>
                <a:prstGeom prst="rect">
                  <a:avLst/>
                </a:prstGeom>
              </p:spPr>
            </p:pic>
          </p:grpSp>
        </p:grpSp>
        <p:pic>
          <p:nvPicPr>
            <p:cNvPr id="26" name="Picture 4" descr="File:Facebook icon (black).svg - Wikimedia Commons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0" y="4506261"/>
              <a:ext cx="279977" cy="2799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" name="Picture 6" descr="Datei:CIS-A2K Instagram Icon (Black).svg – Wikipedia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64437" y="4501758"/>
              <a:ext cx="284480" cy="2844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0" name="TextBox 29"/>
          <p:cNvSpPr txBox="1"/>
          <p:nvPr/>
        </p:nvSpPr>
        <p:spPr>
          <a:xfrm>
            <a:off x="7010597" y="5654709"/>
            <a:ext cx="1380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dirty="0">
                <a:latin typeface="Segoe UI Emoji" panose="020B05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Сканируйте для получения доступа к полному Каталогу Гостевых Сервисов</a:t>
            </a:r>
            <a:endParaRPr lang="de-DE" sz="900" dirty="0">
              <a:latin typeface="Segoe UI Emoji" panose="020B0502040204020203" pitchFamily="34" charset="0"/>
              <a:ea typeface="Segoe UI Emoji" panose="020B05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6316" y="5871684"/>
            <a:ext cx="245234" cy="24523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22E5264-E325-81F0-040F-2C08A23FFFC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6735" y="160338"/>
            <a:ext cx="1145529" cy="109994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0B41CE1-A9B9-C2E8-7AAB-C785E4EDD40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362" y="5768674"/>
            <a:ext cx="491297" cy="491297"/>
          </a:xfrm>
          <a:prstGeom prst="rect">
            <a:avLst/>
          </a:prstGeom>
        </p:spPr>
      </p:pic>
      <p:pic>
        <p:nvPicPr>
          <p:cNvPr id="15" name="Picture 14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B0C69FEF-A837-C071-92EF-805A7B376F1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3888" y="5769511"/>
            <a:ext cx="491297" cy="491297"/>
          </a:xfrm>
          <a:prstGeom prst="rect">
            <a:avLst/>
          </a:prstGeom>
        </p:spPr>
      </p:pic>
      <p:pic>
        <p:nvPicPr>
          <p:cNvPr id="17" name="Picture 16" descr="A qr code with a white background&#10;&#10;Description automatically generated">
            <a:extLst>
              <a:ext uri="{FF2B5EF4-FFF2-40B4-BE49-F238E27FC236}">
                <a16:creationId xmlns:a16="http://schemas.microsoft.com/office/drawing/2014/main" id="{B279EEEA-8DD1-07CC-A3F9-878042301D6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6312" y="5760971"/>
            <a:ext cx="499000" cy="499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BD11B31-EEDB-3E43-A384-AF61596756C4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6735" y="159851"/>
            <a:ext cx="1145530" cy="1099940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762000" y="914400"/>
            <a:ext cx="4267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Экологически безопасная сортировка отходов</a:t>
            </a:r>
            <a:endParaRPr lang="de-DE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ru-RU" sz="1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Общественные места отеля:</a:t>
            </a:r>
            <a:r>
              <a:rPr lang="ru-RU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 Пожалуйста, разделяйте отходы. Контейнеры для сбора мусора равномерно распределены по типам, поэтому везде, где есть контейнер для общих отходов, есть и пункт приема вторсырья. </a:t>
            </a:r>
            <a:endParaRPr lang="de-DE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ru-RU" sz="1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Гостевые номера:</a:t>
            </a:r>
            <a:r>
              <a:rPr lang="ru-RU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 Пожалуйста, используйте размещенные в номерах корзины для мусора только для смешанных/общих отходов, а отходы, предназначенные для переработки, пожалуйста, ставьте сбоку от контейнеров или выбрасывайте в контейнеры для переработки, расположенные в общественных зонах отеля.</a:t>
            </a:r>
            <a:endParaRPr lang="de-DE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de-DE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727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-28577"/>
            <a:ext cx="3371039" cy="6886577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9925" y="-28576"/>
            <a:ext cx="3412448" cy="6886575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8" y="-28576"/>
            <a:ext cx="3247619" cy="6886576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0" y="76199"/>
            <a:ext cx="3189228" cy="6781799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b="1" i="1" u="sng" dirty="0"/>
              <a:t>Лобби Бар “Golden Sun”</a:t>
            </a:r>
            <a:endParaRPr lang="ru-RU" dirty="0"/>
          </a:p>
          <a:p>
            <a:pPr marL="0" indent="0" algn="ctr">
              <a:buNone/>
            </a:pPr>
            <a:r>
              <a:rPr lang="ru-RU" dirty="0"/>
              <a:t>Безалкогольные, алкогольные и горячие напитки</a:t>
            </a:r>
          </a:p>
          <a:p>
            <a:pPr marL="0" indent="0" algn="ctr">
              <a:buNone/>
            </a:pPr>
            <a:r>
              <a:rPr lang="ru-RU" dirty="0"/>
              <a:t>с 10:00 до 00:00 (система  все включено)</a:t>
            </a:r>
          </a:p>
          <a:p>
            <a:pPr marL="0" indent="0" algn="ctr">
              <a:buNone/>
            </a:pPr>
            <a:r>
              <a:rPr lang="ru-RU" dirty="0"/>
              <a:t>Время десерта 11:00  - 22:00 </a:t>
            </a:r>
          </a:p>
          <a:p>
            <a:pPr algn="ctr"/>
            <a:endParaRPr lang="ru-RU" dirty="0"/>
          </a:p>
          <a:p>
            <a:pPr marL="0" indent="0" algn="ctr">
              <a:buNone/>
            </a:pPr>
            <a:r>
              <a:rPr lang="ru-RU" b="1" i="1" u="sng" dirty="0"/>
              <a:t>Ресторан на пляже “Sunset”</a:t>
            </a:r>
            <a:endParaRPr lang="ru-RU" dirty="0"/>
          </a:p>
          <a:p>
            <a:pPr marL="0" indent="0" algn="ctr">
              <a:buNone/>
            </a:pPr>
            <a:r>
              <a:rPr lang="ru-RU" dirty="0"/>
              <a:t>Завтрак (шведский стол) с 07:00 до 10:00*</a:t>
            </a:r>
          </a:p>
          <a:p>
            <a:pPr marL="0" indent="0" algn="ctr">
              <a:buNone/>
            </a:pPr>
            <a:r>
              <a:rPr lang="ru-RU" dirty="0"/>
              <a:t>Обед (шведский стол) с 12:30 до 15:00*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b="1" i="1" u="sng" dirty="0"/>
              <a:t>Главный ресторан “Royal”</a:t>
            </a:r>
            <a:endParaRPr lang="ru-RU" dirty="0"/>
          </a:p>
          <a:p>
            <a:pPr marL="0" indent="0" algn="ctr">
              <a:buNone/>
            </a:pPr>
            <a:r>
              <a:rPr lang="ru-RU" dirty="0"/>
              <a:t>Ужин (шведский стол) с 1</a:t>
            </a:r>
            <a:r>
              <a:rPr lang="en-US" dirty="0"/>
              <a:t>8</a:t>
            </a:r>
            <a:r>
              <a:rPr lang="ru-RU" dirty="0"/>
              <a:t>:</a:t>
            </a:r>
            <a:r>
              <a:rPr lang="en-US" dirty="0"/>
              <a:t>3</a:t>
            </a:r>
            <a:r>
              <a:rPr lang="ru-RU" dirty="0"/>
              <a:t>0 до 21:30*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/>
              <a:t> </a:t>
            </a:r>
            <a:r>
              <a:rPr lang="ru-RU" b="1" i="1" u="sng" dirty="0"/>
              <a:t>Восточный Тент “Ом Зияд”</a:t>
            </a:r>
            <a:endParaRPr lang="ru-RU" dirty="0"/>
          </a:p>
          <a:p>
            <a:pPr marL="0" indent="0" algn="ctr">
              <a:buNone/>
            </a:pPr>
            <a:r>
              <a:rPr lang="ru-RU" dirty="0"/>
              <a:t> с 11:00 до 16:00*</a:t>
            </a:r>
          </a:p>
          <a:p>
            <a:pPr marL="0" indent="0" algn="ctr">
              <a:buNone/>
            </a:pPr>
            <a:r>
              <a:rPr lang="ru-RU" dirty="0"/>
              <a:t>Чай и Кофе с 1</a:t>
            </a:r>
            <a:r>
              <a:rPr lang="en-US" dirty="0"/>
              <a:t>8</a:t>
            </a:r>
            <a:r>
              <a:rPr lang="en-CA" dirty="0"/>
              <a:t>:</a:t>
            </a:r>
            <a:r>
              <a:rPr lang="ru-RU" dirty="0"/>
              <a:t>00 до 22</a:t>
            </a:r>
            <a:r>
              <a:rPr lang="en-CA" dirty="0"/>
              <a:t>:</a:t>
            </a:r>
            <a:r>
              <a:rPr lang="ru-RU" dirty="0"/>
              <a:t>00</a:t>
            </a:r>
          </a:p>
          <a:p>
            <a:pPr marL="0" indent="0" algn="ctr">
              <a:buNone/>
            </a:pPr>
            <a:r>
              <a:rPr lang="ru-RU" dirty="0"/>
              <a:t>1</a:t>
            </a:r>
            <a:r>
              <a:rPr lang="en-US" dirty="0"/>
              <a:t>8</a:t>
            </a:r>
            <a:r>
              <a:rPr lang="en-CA" dirty="0"/>
              <a:t>:</a:t>
            </a:r>
            <a:r>
              <a:rPr lang="ru-RU" dirty="0"/>
              <a:t>00 до 22</a:t>
            </a:r>
            <a:r>
              <a:rPr lang="en-CA" dirty="0"/>
              <a:t>:0</a:t>
            </a:r>
            <a:r>
              <a:rPr lang="ru-RU" dirty="0"/>
              <a:t>0 Кальян (платно)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b="1" i="1" u="sng" dirty="0"/>
              <a:t> </a:t>
            </a:r>
            <a:r>
              <a:rPr lang="ar-EG" b="1" i="1" u="sng" dirty="0"/>
              <a:t>"</a:t>
            </a:r>
            <a:r>
              <a:rPr lang="ru-RU" b="1" i="1" u="sng" dirty="0"/>
              <a:t>Фритекот</a:t>
            </a:r>
            <a:r>
              <a:rPr lang="ar-EG" b="1" i="1" u="sng" dirty="0"/>
              <a:t>"</a:t>
            </a:r>
            <a:r>
              <a:rPr lang="ru-RU" b="1" i="1" u="sng" dirty="0"/>
              <a:t> (картофель фри и хот-доги</a:t>
            </a:r>
            <a:r>
              <a:rPr lang="ru-RU" b="1" u="sng" dirty="0"/>
              <a:t>)</a:t>
            </a:r>
          </a:p>
          <a:p>
            <a:pPr marL="0" indent="0" algn="ctr">
              <a:buNone/>
            </a:pPr>
            <a:r>
              <a:rPr lang="ru-RU" dirty="0"/>
              <a:t>с</a:t>
            </a:r>
            <a:r>
              <a:rPr lang="ru-RU" b="1" dirty="0"/>
              <a:t> </a:t>
            </a:r>
            <a:r>
              <a:rPr lang="ru-RU" dirty="0"/>
              <a:t>11:00 до 12:30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b="1" i="1" u="sng" dirty="0"/>
              <a:t>Eat &amp; Go (бургер, шаурма и т.д.)</a:t>
            </a:r>
          </a:p>
          <a:p>
            <a:pPr marL="0" indent="0" algn="ctr">
              <a:buNone/>
            </a:pPr>
            <a:r>
              <a:rPr lang="ru-RU" dirty="0"/>
              <a:t>с 15:00 до 17:00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/>
              <a:t>*</a:t>
            </a:r>
            <a:r>
              <a:rPr lang="ru-RU" b="1" dirty="0"/>
              <a:t>Часы работы ресторанов и баров могут варьироваться в зависимости от сезона, заполняемости отеля и погодных условий</a:t>
            </a:r>
          </a:p>
          <a:p>
            <a:pPr marL="0" indent="0" algn="ctr">
              <a:buNone/>
            </a:pPr>
            <a:r>
              <a:rPr lang="ru-RU" dirty="0"/>
              <a:t> </a:t>
            </a:r>
            <a:r>
              <a:rPr lang="ru-RU" b="1" i="1" u="sng" dirty="0"/>
              <a:t>А ля карт рестораны (Променад)</a:t>
            </a:r>
            <a:endParaRPr lang="ru-RU" dirty="0"/>
          </a:p>
          <a:p>
            <a:pPr marL="0" indent="0" algn="ctr">
              <a:buNone/>
            </a:pPr>
            <a:r>
              <a:rPr lang="ru-RU" dirty="0"/>
              <a:t>с 1</a:t>
            </a:r>
            <a:r>
              <a:rPr lang="en-US" dirty="0"/>
              <a:t>8</a:t>
            </a:r>
            <a:r>
              <a:rPr lang="ru-RU" dirty="0"/>
              <a:t>:</a:t>
            </a:r>
            <a:r>
              <a:rPr lang="en-US" dirty="0"/>
              <a:t>3</a:t>
            </a:r>
            <a:r>
              <a:rPr lang="ru-RU" dirty="0"/>
              <a:t>0 до 2</a:t>
            </a:r>
            <a:r>
              <a:rPr lang="en-US" dirty="0"/>
              <a:t>1</a:t>
            </a:r>
            <a:r>
              <a:rPr lang="ru-RU" dirty="0"/>
              <a:t>:</a:t>
            </a:r>
            <a:r>
              <a:rPr lang="en-US" dirty="0"/>
              <a:t>3</a:t>
            </a:r>
            <a:r>
              <a:rPr lang="ru-RU" dirty="0"/>
              <a:t>0</a:t>
            </a:r>
            <a:br>
              <a:rPr lang="ru-RU" b="1" i="1" u="sng" dirty="0"/>
            </a:br>
            <a:r>
              <a:rPr lang="ru-RU" i="1" u="sng" dirty="0"/>
              <a:t>запись у Гест Релейшен с 09:00 до 14:00 </a:t>
            </a:r>
            <a:endParaRPr lang="ru-RU" dirty="0"/>
          </a:p>
          <a:p>
            <a:pPr marL="0" indent="0" algn="ctr">
              <a:buNone/>
            </a:pPr>
            <a:r>
              <a:rPr lang="ru-RU" b="1" u="sng" dirty="0"/>
              <a:t> Итальянский:</a:t>
            </a:r>
            <a:r>
              <a:rPr lang="ru-RU" b="1" dirty="0"/>
              <a:t> </a:t>
            </a:r>
            <a:r>
              <a:rPr lang="ru-RU" dirty="0"/>
              <a:t>“La Mamma”</a:t>
            </a:r>
          </a:p>
          <a:p>
            <a:pPr marL="0" indent="0" algn="ctr">
              <a:buNone/>
            </a:pPr>
            <a:r>
              <a:rPr lang="ru-RU" b="1" u="sng" dirty="0"/>
              <a:t>Бургерная</a:t>
            </a:r>
            <a:r>
              <a:rPr lang="ru-RU" b="1" dirty="0"/>
              <a:t>: </a:t>
            </a:r>
            <a:r>
              <a:rPr lang="ru-RU" dirty="0"/>
              <a:t>“Texas Burger”</a:t>
            </a:r>
          </a:p>
          <a:p>
            <a:pPr marL="0" indent="0" algn="ctr">
              <a:buNone/>
            </a:pPr>
            <a:r>
              <a:rPr lang="ru-RU" b="1" u="sng" dirty="0"/>
              <a:t>Индийский:</a:t>
            </a:r>
            <a:r>
              <a:rPr lang="ru-RU" dirty="0"/>
              <a:t> “Taj Mahal”</a:t>
            </a:r>
          </a:p>
          <a:p>
            <a:pPr marL="0" indent="0" algn="ctr">
              <a:buNone/>
            </a:pPr>
            <a:r>
              <a:rPr lang="ru-RU" b="1" u="sng" dirty="0"/>
              <a:t>Азиатский: </a:t>
            </a:r>
            <a:r>
              <a:rPr lang="ru-RU" dirty="0"/>
              <a:t>“Red Dragon”</a:t>
            </a:r>
          </a:p>
          <a:p>
            <a:pPr marL="0" indent="0" algn="ctr">
              <a:buNone/>
            </a:pPr>
            <a:r>
              <a:rPr lang="ru-RU" b="1" u="sng" dirty="0"/>
              <a:t>Греческий:</a:t>
            </a:r>
            <a:r>
              <a:rPr lang="ru-RU" dirty="0"/>
              <a:t> “</a:t>
            </a:r>
            <a:r>
              <a:rPr lang="en-CA" dirty="0" err="1"/>
              <a:t>Taverna</a:t>
            </a:r>
            <a:r>
              <a:rPr lang="en-CA" dirty="0"/>
              <a:t> </a:t>
            </a:r>
            <a:r>
              <a:rPr lang="ru-RU" dirty="0"/>
              <a:t>Syrtaki</a:t>
            </a:r>
          </a:p>
          <a:p>
            <a:pPr marL="0" indent="0" algn="ctr">
              <a:buNone/>
            </a:pPr>
            <a:r>
              <a:rPr lang="ru-RU" b="1" u="sng" dirty="0"/>
              <a:t>Восточный:</a:t>
            </a:r>
            <a:r>
              <a:rPr lang="ru-RU" b="1" dirty="0"/>
              <a:t> “</a:t>
            </a:r>
            <a:r>
              <a:rPr lang="ru-RU" dirty="0"/>
              <a:t>Café Cairo”</a:t>
            </a:r>
          </a:p>
          <a:p>
            <a:pPr marL="0" indent="0" algn="ctr">
              <a:buNone/>
            </a:pPr>
            <a:r>
              <a:rPr lang="ru-RU" dirty="0"/>
              <a:t>Чай, кофе и кальян (кальян платный) с 15</a:t>
            </a:r>
            <a:r>
              <a:rPr lang="en-CA" dirty="0"/>
              <a:t>:</a:t>
            </a:r>
            <a:r>
              <a:rPr lang="ru-RU" dirty="0"/>
              <a:t>00 до 2</a:t>
            </a:r>
            <a:r>
              <a:rPr lang="en-US" dirty="0"/>
              <a:t>2</a:t>
            </a:r>
            <a:r>
              <a:rPr lang="en-CA" dirty="0"/>
              <a:t>:</a:t>
            </a:r>
            <a:r>
              <a:rPr lang="ru-RU" dirty="0"/>
              <a:t>00</a:t>
            </a:r>
          </a:p>
          <a:p>
            <a:pPr marL="0" indent="0" algn="ctr">
              <a:buNone/>
            </a:pPr>
            <a:r>
              <a:rPr lang="ru-RU" b="1" u="sng" dirty="0"/>
              <a:t>Суши:</a:t>
            </a:r>
            <a:r>
              <a:rPr lang="ru-RU" b="1" dirty="0"/>
              <a:t> “</a:t>
            </a:r>
            <a:r>
              <a:rPr lang="ru-RU" dirty="0"/>
              <a:t>Banzai”</a:t>
            </a:r>
          </a:p>
          <a:p>
            <a:pPr marL="0" indent="0" algn="ctr">
              <a:buNone/>
            </a:pPr>
            <a:r>
              <a:rPr lang="ru-RU" b="1" u="sng" dirty="0"/>
              <a:t>Шаурма:</a:t>
            </a:r>
            <a:r>
              <a:rPr lang="ru-RU" b="1" dirty="0"/>
              <a:t> “</a:t>
            </a:r>
            <a:r>
              <a:rPr lang="ru-RU" dirty="0"/>
              <a:t>Shawerma world”</a:t>
            </a:r>
          </a:p>
          <a:p>
            <a:pPr marL="0" indent="0" algn="ctr">
              <a:buNone/>
            </a:pPr>
            <a:r>
              <a:rPr lang="ru-RU" b="1" u="sng" dirty="0"/>
              <a:t>Французский:</a:t>
            </a:r>
            <a:r>
              <a:rPr lang="ru-RU" dirty="0"/>
              <a:t> “Wine House”</a:t>
            </a:r>
          </a:p>
          <a:p>
            <a:pPr marL="0" indent="0" algn="ctr">
              <a:buNone/>
            </a:pPr>
            <a:r>
              <a:rPr lang="ru-RU" b="1" u="sng" dirty="0"/>
              <a:t>Арабский: </a:t>
            </a:r>
            <a:r>
              <a:rPr lang="ru-RU" dirty="0"/>
              <a:t>“Tajine”</a:t>
            </a:r>
            <a:r>
              <a:rPr lang="en-CA" dirty="0"/>
              <a:t> (</a:t>
            </a:r>
            <a:r>
              <a:rPr lang="ru-RU" dirty="0"/>
              <a:t>завтрак и ужин)</a:t>
            </a:r>
          </a:p>
          <a:p>
            <a:pPr marL="0" indent="0" algn="ctr">
              <a:buNone/>
            </a:pPr>
            <a:r>
              <a:rPr lang="ru-RU" b="1" u="sng" dirty="0"/>
              <a:t>Del Mare &amp; Coral Beach &amp; Coco Loco</a:t>
            </a:r>
            <a:r>
              <a:rPr lang="en-CA" b="1" u="sng" dirty="0"/>
              <a:t>&amp; Steak House &amp; </a:t>
            </a:r>
            <a:r>
              <a:rPr lang="en-CA" b="1" u="sng" dirty="0" err="1"/>
              <a:t>Ras</a:t>
            </a:r>
            <a:r>
              <a:rPr lang="en-CA" b="1" u="sng" dirty="0"/>
              <a:t> El Naga (</a:t>
            </a:r>
            <a:r>
              <a:rPr lang="ru-RU" b="1" u="sng" dirty="0"/>
              <a:t>платно)</a:t>
            </a:r>
            <a:endParaRPr lang="ru-RU" dirty="0"/>
          </a:p>
          <a:p>
            <a:pPr marL="0" indent="0" algn="ctr">
              <a:buNone/>
            </a:pPr>
            <a:r>
              <a:rPr lang="ru-RU" dirty="0"/>
              <a:t>с 1</a:t>
            </a:r>
            <a:r>
              <a:rPr lang="en-US" dirty="0"/>
              <a:t>8</a:t>
            </a:r>
            <a:r>
              <a:rPr lang="ru-RU" dirty="0"/>
              <a:t>:</a:t>
            </a:r>
            <a:r>
              <a:rPr lang="en-US" dirty="0"/>
              <a:t>3</a:t>
            </a:r>
            <a:r>
              <a:rPr lang="ru-RU" dirty="0"/>
              <a:t>0 до 2</a:t>
            </a:r>
            <a:r>
              <a:rPr lang="en-US" dirty="0"/>
              <a:t>1</a:t>
            </a:r>
            <a:r>
              <a:rPr lang="ru-RU" dirty="0"/>
              <a:t>:</a:t>
            </a:r>
            <a:r>
              <a:rPr lang="en-US" dirty="0"/>
              <a:t>3</a:t>
            </a:r>
            <a:r>
              <a:rPr lang="ru-RU" dirty="0"/>
              <a:t>0 (предварительная резервация)</a:t>
            </a:r>
            <a:br>
              <a:rPr lang="ru-RU" i="1" dirty="0"/>
            </a:br>
            <a:r>
              <a:rPr lang="ru-RU" b="1" u="sng" dirty="0"/>
              <a:t>Мороженое Gelateria (отдельная плата)</a:t>
            </a:r>
            <a:endParaRPr lang="ru-RU" dirty="0"/>
          </a:p>
          <a:p>
            <a:pPr marL="0" indent="0" algn="ctr">
              <a:buNone/>
            </a:pPr>
            <a:r>
              <a:rPr lang="ru-RU" dirty="0"/>
              <a:t>с 15:00 до 2</a:t>
            </a:r>
            <a:r>
              <a:rPr lang="en-US" dirty="0"/>
              <a:t>2</a:t>
            </a:r>
            <a:r>
              <a:rPr lang="ru-RU" dirty="0"/>
              <a:t>:00</a:t>
            </a:r>
          </a:p>
          <a:p>
            <a:pPr marL="0" indent="0" algn="ctr">
              <a:buNone/>
            </a:pPr>
            <a:r>
              <a:rPr lang="ru-RU" b="1" i="1" u="sng" dirty="0"/>
              <a:t>Wine House</a:t>
            </a:r>
          </a:p>
          <a:p>
            <a:pPr marL="0" indent="0" algn="ctr">
              <a:buNone/>
            </a:pPr>
            <a:r>
              <a:rPr lang="ru-RU" dirty="0"/>
              <a:t>Поздний завтрак с 10</a:t>
            </a:r>
            <a:r>
              <a:rPr lang="en-CA" dirty="0"/>
              <a:t>:</a:t>
            </a:r>
            <a:r>
              <a:rPr lang="ru-RU" dirty="0"/>
              <a:t>00 до 11</a:t>
            </a:r>
            <a:r>
              <a:rPr lang="en-CA" dirty="0"/>
              <a:t>:</a:t>
            </a:r>
            <a:r>
              <a:rPr lang="ru-RU" dirty="0"/>
              <a:t>00</a:t>
            </a:r>
          </a:p>
          <a:p>
            <a:pPr marL="0" indent="0" algn="ctr">
              <a:buNone/>
            </a:pPr>
            <a:r>
              <a:rPr lang="ru-RU" dirty="0"/>
              <a:t>Поздний ужин с 21:30 до 00:00</a:t>
            </a:r>
          </a:p>
          <a:p>
            <a:pPr marL="0" indent="0" algn="ctr">
              <a:buNone/>
            </a:pPr>
            <a:r>
              <a:rPr lang="ru-RU" dirty="0"/>
              <a:t>Континентальный завтрак с 00:00 до 06:00</a:t>
            </a:r>
            <a:br>
              <a:rPr lang="ru-RU" dirty="0"/>
            </a:br>
            <a:r>
              <a:rPr lang="ru-RU" dirty="0"/>
              <a:t>для раннего отьезда и позднего заселения</a:t>
            </a:r>
          </a:p>
          <a:p>
            <a:pPr marL="0" indent="0" algn="ctr">
              <a:buNone/>
            </a:pPr>
            <a:r>
              <a:rPr lang="ru-RU" dirty="0"/>
              <a:t>Поздний обед с 16:00 до 18:00 (для поздно прибывших)</a:t>
            </a:r>
            <a:br>
              <a:rPr lang="ru-RU" dirty="0"/>
            </a:br>
            <a:r>
              <a:rPr lang="ru-RU" b="1" i="1" u="sng" dirty="0"/>
              <a:t>Бар на бассейне “Tropicana”</a:t>
            </a:r>
            <a:r>
              <a:rPr lang="en-US" b="1" i="1" u="sng" dirty="0"/>
              <a:t> + “Rock Pool”</a:t>
            </a:r>
            <a:endParaRPr lang="ru-RU" dirty="0"/>
          </a:p>
          <a:p>
            <a:pPr marL="0" indent="0" algn="ctr">
              <a:buNone/>
            </a:pPr>
            <a:r>
              <a:rPr lang="ru-RU" dirty="0"/>
              <a:t>Напитки с 10:00 до </a:t>
            </a:r>
            <a:r>
              <a:rPr lang="en-US" dirty="0"/>
              <a:t>17.00</a:t>
            </a:r>
            <a:endParaRPr lang="ru-RU" dirty="0"/>
          </a:p>
          <a:p>
            <a:pPr marL="0" indent="0" algn="ctr">
              <a:buNone/>
            </a:pPr>
            <a:r>
              <a:rPr lang="en-US" b="1" i="1" u="sng" dirty="0"/>
              <a:t> </a:t>
            </a:r>
            <a:r>
              <a:rPr lang="ru-RU" b="1" i="1" u="sng" dirty="0"/>
              <a:t>Бар на пляже “Sunrise”</a:t>
            </a:r>
          </a:p>
          <a:p>
            <a:pPr marL="0" indent="0" algn="ctr">
              <a:buNone/>
            </a:pPr>
            <a:r>
              <a:rPr lang="ru-RU" dirty="0"/>
              <a:t>Напитки с 10:00 до 17:00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sz="1100" dirty="0">
              <a:solidFill>
                <a:prstClr val="black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lvl="0" indent="0" algn="ctr">
              <a:buNone/>
            </a:pPr>
            <a:endParaRPr lang="en-US" sz="1100" b="1" spc="100" dirty="0">
              <a:solidFill>
                <a:prstClr val="black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de-DE" dirty="0"/>
          </a:p>
        </p:txBody>
      </p:sp>
      <p:sp>
        <p:nvSpPr>
          <p:cNvPr id="12" name="TextBox 11"/>
          <p:cNvSpPr txBox="1"/>
          <p:nvPr/>
        </p:nvSpPr>
        <p:spPr>
          <a:xfrm>
            <a:off x="3286731" y="76199"/>
            <a:ext cx="3256120" cy="6940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i="1" u="sng" dirty="0"/>
              <a:t>El Clasico (</a:t>
            </a:r>
            <a:r>
              <a:rPr lang="en-US" sz="800" b="1" i="1" u="sng" dirty="0" err="1"/>
              <a:t>Sportbar</a:t>
            </a:r>
            <a:r>
              <a:rPr lang="en-US" sz="800" b="1" i="1" u="sng" dirty="0"/>
              <a:t>)</a:t>
            </a:r>
          </a:p>
          <a:p>
            <a:pPr algn="ctr"/>
            <a:r>
              <a:rPr lang="en-US" sz="800" dirty="0"/>
              <a:t>C</a:t>
            </a:r>
            <a:r>
              <a:rPr lang="ru-RU" sz="800" dirty="0"/>
              <a:t>10:00 до 00:00</a:t>
            </a:r>
          </a:p>
          <a:p>
            <a:pPr algn="ctr"/>
            <a:r>
              <a:rPr lang="ru-RU" sz="800" dirty="0"/>
              <a:t>С 14:00 до 00:00</a:t>
            </a:r>
            <a:endParaRPr lang="en-US" sz="800" dirty="0"/>
          </a:p>
          <a:p>
            <a:pPr algn="ctr"/>
            <a:endParaRPr lang="ru-RU" sz="800" dirty="0"/>
          </a:p>
          <a:p>
            <a:pPr algn="ctr"/>
            <a:r>
              <a:rPr lang="ru-RU" sz="800" b="1" i="1" u="sng" dirty="0"/>
              <a:t>Бар на террасе</a:t>
            </a:r>
            <a:endParaRPr lang="ru-RU" sz="800" dirty="0"/>
          </a:p>
          <a:p>
            <a:pPr algn="ctr"/>
            <a:r>
              <a:rPr lang="ru-RU" sz="800" dirty="0"/>
              <a:t>Открыто с 1</a:t>
            </a:r>
            <a:r>
              <a:rPr lang="en-US" sz="800" dirty="0"/>
              <a:t>7</a:t>
            </a:r>
            <a:r>
              <a:rPr lang="ru-RU" sz="800" dirty="0"/>
              <a:t>:00 до  23:00</a:t>
            </a:r>
          </a:p>
          <a:p>
            <a:pPr algn="ctr"/>
            <a:endParaRPr lang="ru-RU" sz="800" dirty="0"/>
          </a:p>
          <a:p>
            <a:pPr algn="ctr"/>
            <a:r>
              <a:rPr lang="ru-RU" sz="800" b="1" i="1" u="sng" dirty="0"/>
              <a:t>Кофейня “Coffee Bean”</a:t>
            </a:r>
            <a:endParaRPr lang="ru-RU" sz="800" dirty="0"/>
          </a:p>
          <a:p>
            <a:pPr algn="ctr"/>
            <a:r>
              <a:rPr lang="ru-RU" sz="800" dirty="0"/>
              <a:t>Горячий и холодный кофе с молоком с 08:00 до 12:00</a:t>
            </a:r>
          </a:p>
          <a:p>
            <a:pPr algn="ctr"/>
            <a:endParaRPr lang="ru-RU" sz="800" dirty="0"/>
          </a:p>
          <a:p>
            <a:pPr algn="ctr"/>
            <a:r>
              <a:rPr lang="ru-RU" sz="800" b="1" i="1" u="sng" dirty="0"/>
              <a:t>Coco Loco Лаунж &amp; Диско</a:t>
            </a:r>
            <a:endParaRPr lang="ru-RU" sz="800" dirty="0"/>
          </a:p>
          <a:p>
            <a:pPr algn="ctr"/>
            <a:r>
              <a:rPr lang="ru-RU" sz="800" i="1" u="sng" dirty="0"/>
              <a:t>(за отдельную плату)</a:t>
            </a:r>
            <a:endParaRPr lang="ru-RU" sz="800" dirty="0"/>
          </a:p>
          <a:p>
            <a:pPr algn="ctr"/>
            <a:r>
              <a:rPr lang="ru-RU" sz="800" i="1" dirty="0"/>
              <a:t>Пляж с 10:00  до 18:00</a:t>
            </a:r>
            <a:endParaRPr lang="ru-RU" sz="800" dirty="0"/>
          </a:p>
          <a:p>
            <a:pPr algn="ctr"/>
            <a:r>
              <a:rPr lang="ru-RU" sz="800" i="1" dirty="0"/>
              <a:t>Дискотека с 22:00  до 02:00</a:t>
            </a:r>
            <a:endParaRPr lang="ru-RU" sz="800" dirty="0"/>
          </a:p>
          <a:p>
            <a:pPr algn="ctr"/>
            <a:r>
              <a:rPr lang="ru-RU" sz="800" b="1" i="1" u="sng" dirty="0"/>
              <a:t> </a:t>
            </a:r>
            <a:endParaRPr lang="ru-RU" sz="800" dirty="0"/>
          </a:p>
          <a:p>
            <a:pPr algn="ctr"/>
            <a:r>
              <a:rPr lang="ru-RU" sz="800" b="1" i="1" u="sng" dirty="0"/>
              <a:t>Мини-бар (за отдельную плату)</a:t>
            </a:r>
          </a:p>
          <a:p>
            <a:pPr algn="ctr"/>
            <a:r>
              <a:rPr lang="ru-RU" sz="800" dirty="0"/>
              <a:t>Прейскурант цен находится на мини-баре сверху. </a:t>
            </a:r>
          </a:p>
          <a:p>
            <a:pPr algn="ctr"/>
            <a:r>
              <a:rPr lang="ru-RU" sz="800" dirty="0"/>
              <a:t>Ежедневно одна бутылка воды бесплатно.                        </a:t>
            </a:r>
          </a:p>
          <a:p>
            <a:pPr algn="ctr"/>
            <a:r>
              <a:rPr lang="ru-RU" sz="800" dirty="0"/>
              <a:t>Чай и кофе пополняются ежедневно бесплатно, если на двери не висит табличка «Не беспокоить».  </a:t>
            </a:r>
          </a:p>
          <a:p>
            <a:pPr algn="ctr"/>
            <a:r>
              <a:rPr lang="ru-RU" sz="800" b="1" i="1" u="sng" dirty="0"/>
              <a:t> </a:t>
            </a:r>
            <a:endParaRPr lang="ru-RU" sz="800" dirty="0"/>
          </a:p>
          <a:p>
            <a:pPr algn="ctr"/>
            <a:r>
              <a:rPr lang="ru-RU" sz="800" b="1" i="1" u="sng" dirty="0"/>
              <a:t>Спортивный зал  </a:t>
            </a:r>
            <a:endParaRPr lang="ru-RU" sz="800" dirty="0"/>
          </a:p>
          <a:p>
            <a:pPr algn="ctr"/>
            <a:r>
              <a:rPr lang="ru-RU" sz="800" dirty="0"/>
              <a:t>Открыт с 07:00 до 19:00 </a:t>
            </a:r>
          </a:p>
          <a:p>
            <a:pPr algn="ctr"/>
            <a:r>
              <a:rPr lang="ru-RU" sz="800" dirty="0"/>
              <a:t> расположен на пляже Labranda Royal Makadi</a:t>
            </a:r>
          </a:p>
          <a:p>
            <a:pPr algn="ctr"/>
            <a:r>
              <a:rPr lang="ru-RU" sz="800" dirty="0"/>
              <a:t> </a:t>
            </a:r>
          </a:p>
          <a:p>
            <a:pPr algn="ctr"/>
            <a:r>
              <a:rPr lang="ru-RU" sz="900" b="1" i="1" u="sng" dirty="0"/>
              <a:t>Пляжные полотенца</a:t>
            </a:r>
          </a:p>
          <a:p>
            <a:pPr algn="ctr"/>
            <a:r>
              <a:rPr lang="ru-RU" sz="900" b="1" i="1" dirty="0"/>
              <a:t>В случае утери пляжных полотенец или карточек для полотенец взимается плата в размере 1</a:t>
            </a:r>
            <a:r>
              <a:rPr lang="de-DE" sz="900" b="1" i="1"/>
              <a:t>5</a:t>
            </a:r>
            <a:r>
              <a:rPr lang="ru-RU" sz="900" b="1" i="1"/>
              <a:t> </a:t>
            </a:r>
            <a:r>
              <a:rPr lang="ru-RU" sz="900" b="1" i="1" dirty="0"/>
              <a:t>евро.                                                                           Смена пляжных полотенец на пляже с 07:00 до захода солнца.</a:t>
            </a:r>
          </a:p>
          <a:p>
            <a:pPr algn="ctr"/>
            <a:r>
              <a:rPr lang="ru-RU" sz="800" b="1" i="1" dirty="0"/>
              <a:t>Не разрешается вешать одежду или полотенца на балконе.</a:t>
            </a:r>
          </a:p>
          <a:p>
            <a:pPr algn="ctr"/>
            <a:endParaRPr lang="ru-RU" sz="800" dirty="0"/>
          </a:p>
          <a:p>
            <a:pPr algn="ctr"/>
            <a:r>
              <a:rPr lang="ru-RU" sz="800" b="1" i="1" u="sng" dirty="0"/>
              <a:t>Дресс-код и Правила ресторанов </a:t>
            </a:r>
            <a:endParaRPr lang="ru-RU" sz="800" dirty="0"/>
          </a:p>
          <a:p>
            <a:pPr algn="ctr"/>
            <a:r>
              <a:rPr lang="ru-RU" sz="800" b="1" dirty="0"/>
              <a:t>Ужин</a:t>
            </a:r>
            <a:endParaRPr lang="ru-RU" sz="800" dirty="0"/>
          </a:p>
          <a:p>
            <a:pPr algn="ctr"/>
            <a:r>
              <a:rPr lang="ru-RU" sz="800" dirty="0"/>
              <a:t>Мужчины обязательно должны быть одеты в брюки, рубашки или поло, а также в закрытой обуви.</a:t>
            </a:r>
          </a:p>
          <a:p>
            <a:pPr algn="ctr"/>
            <a:r>
              <a:rPr lang="ru-RU" sz="800" dirty="0"/>
              <a:t>Женщины должны быть одеты в вечерние платья или соответствующую другую одежду.</a:t>
            </a:r>
          </a:p>
          <a:p>
            <a:pPr algn="ctr"/>
            <a:r>
              <a:rPr lang="ru-RU" sz="800" dirty="0"/>
              <a:t> </a:t>
            </a:r>
          </a:p>
          <a:p>
            <a:pPr algn="ctr"/>
            <a:r>
              <a:rPr lang="ru-RU" sz="800" b="1" dirty="0"/>
              <a:t>Завтрак и Обед</a:t>
            </a:r>
            <a:endParaRPr lang="ru-RU" sz="800" dirty="0"/>
          </a:p>
          <a:p>
            <a:pPr algn="ctr"/>
            <a:r>
              <a:rPr lang="ru-RU" sz="800" dirty="0"/>
              <a:t>Шорты, сандалии и купальные костюмы допускаются, если присутствуют соответствующие прикрывающие одеяния или легкие летние платья. </a:t>
            </a:r>
          </a:p>
          <a:p>
            <a:pPr algn="ctr"/>
            <a:r>
              <a:rPr lang="ru-RU" sz="800" b="1" dirty="0"/>
              <a:t>Управляющие отелем вправе давать рекомендации по внешнему виду при необходимости. </a:t>
            </a:r>
            <a:endParaRPr lang="ru-RU" sz="800" dirty="0"/>
          </a:p>
          <a:p>
            <a:pPr algn="ctr"/>
            <a:r>
              <a:rPr lang="ru-RU" sz="800" b="1" dirty="0"/>
              <a:t>Соответствие правилам приветствуется для соблюдения стандартов качества. </a:t>
            </a:r>
            <a:endParaRPr lang="ru-RU" sz="800" dirty="0"/>
          </a:p>
          <a:p>
            <a:pPr algn="ctr"/>
            <a:r>
              <a:rPr lang="ru-RU" sz="800" dirty="0"/>
              <a:t> </a:t>
            </a:r>
            <a:r>
              <a:rPr lang="ru-RU" sz="800" b="1" i="1" u="sng" dirty="0"/>
              <a:t>Дресс-код на бассейне</a:t>
            </a:r>
            <a:endParaRPr lang="ru-RU" sz="800" dirty="0"/>
          </a:p>
          <a:p>
            <a:pPr algn="ctr"/>
            <a:r>
              <a:rPr lang="ru-RU" sz="800" dirty="0"/>
              <a:t>Обязательны классические купальные костюмы для вашего здоровья и гигиены. Длинные купальные костюмы и футболки запрещены.</a:t>
            </a:r>
          </a:p>
          <a:p>
            <a:pPr algn="ctr"/>
            <a:r>
              <a:rPr lang="en-US" sz="800" kern="1400" dirty="0">
                <a:solidFill>
                  <a:srgbClr val="000000"/>
                </a:solidFill>
              </a:rPr>
              <a:t> </a:t>
            </a:r>
            <a:endParaRPr lang="en-US" sz="800" kern="140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708098" y="757237"/>
            <a:ext cx="27432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ru-RU" sz="800" b="1" u="sng" dirty="0"/>
          </a:p>
          <a:p>
            <a:pPr algn="ctr"/>
            <a:r>
              <a:rPr lang="ru-RU" sz="800" b="1" u="sng" dirty="0"/>
              <a:t>ОСНОВНАЯ ИНФОРМАЦИЯ</a:t>
            </a:r>
          </a:p>
          <a:p>
            <a:pPr algn="ctr"/>
            <a:r>
              <a:rPr lang="ru-RU" sz="800" dirty="0"/>
              <a:t>ЛАБРАНДА Роял Макади</a:t>
            </a:r>
          </a:p>
          <a:p>
            <a:pPr algn="ctr"/>
            <a:r>
              <a:rPr lang="ru-RU" sz="800" dirty="0"/>
              <a:t>Хургада - Красное море – Египет</a:t>
            </a:r>
          </a:p>
          <a:p>
            <a:pPr algn="ctr"/>
            <a:r>
              <a:rPr lang="ru-RU" sz="800" dirty="0"/>
              <a:t>Почтовый ящик 341 </a:t>
            </a:r>
          </a:p>
          <a:p>
            <a:pPr algn="ctr"/>
            <a:r>
              <a:rPr lang="ru-RU" sz="800" dirty="0"/>
              <a:t>Тел: 0020 65 3590319-24</a:t>
            </a:r>
          </a:p>
          <a:p>
            <a:pPr algn="ctr"/>
            <a:r>
              <a:rPr lang="ru-RU" sz="800" dirty="0"/>
              <a:t>E-mail: guestrelation.</a:t>
            </a:r>
            <a:r>
              <a:rPr lang="en-US" sz="800" dirty="0"/>
              <a:t>royal</a:t>
            </a:r>
            <a:r>
              <a:rPr lang="ru-RU" sz="800" dirty="0"/>
              <a:t>@mphotelseg.com</a:t>
            </a:r>
          </a:p>
          <a:p>
            <a:pPr algn="ctr"/>
            <a:r>
              <a:rPr lang="ru-RU" sz="800" dirty="0"/>
              <a:t> 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719876" y="2041525"/>
            <a:ext cx="2914650" cy="1606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800" b="1" u="sng" dirty="0"/>
              <a:t>КОНТАКТЫ</a:t>
            </a:r>
            <a:endParaRPr lang="ru-RU" sz="800" dirty="0"/>
          </a:p>
          <a:p>
            <a:pPr algn="ctr"/>
            <a:endParaRPr lang="ru-RU" sz="800" dirty="0"/>
          </a:p>
          <a:p>
            <a:pPr algn="ctr"/>
            <a:r>
              <a:rPr lang="ru-RU" sz="800" dirty="0"/>
              <a:t>     Тел. Ресепшен  	3</a:t>
            </a:r>
            <a:r>
              <a:rPr lang="de-DE" sz="800" dirty="0"/>
              <a:t> </a:t>
            </a:r>
            <a:r>
              <a:rPr lang="ru-RU" sz="800" dirty="0"/>
              <a:t>или 0</a:t>
            </a:r>
            <a:endParaRPr lang="de-DE" sz="800" dirty="0"/>
          </a:p>
          <a:p>
            <a:pPr algn="ctr"/>
            <a:r>
              <a:rPr lang="ru-RU" sz="800" dirty="0"/>
              <a:t>      Гест Релейшенс      	</a:t>
            </a:r>
            <a:r>
              <a:rPr lang="de-DE" sz="800" dirty="0"/>
              <a:t>      </a:t>
            </a:r>
            <a:r>
              <a:rPr lang="ru-RU" sz="800" dirty="0"/>
              <a:t>5115</a:t>
            </a:r>
          </a:p>
          <a:p>
            <a:pPr algn="ctr"/>
            <a:r>
              <a:rPr lang="ru-RU" sz="800" dirty="0"/>
              <a:t>Звонок из отеля          	9 </a:t>
            </a:r>
          </a:p>
          <a:p>
            <a:pPr algn="ctr"/>
            <a:r>
              <a:rPr lang="ru-RU" sz="800" dirty="0"/>
              <a:t>  Заказ еды  в номер (доп.плата)        5402</a:t>
            </a:r>
          </a:p>
          <a:p>
            <a:pPr algn="ctr"/>
            <a:r>
              <a:rPr lang="ru-RU" sz="800" dirty="0"/>
              <a:t>WhatsАpp / Telegram   +2 01030996497</a:t>
            </a:r>
          </a:p>
          <a:p>
            <a:pPr algn="ctr"/>
            <a:r>
              <a:rPr lang="ru-RU" sz="800" dirty="0"/>
              <a:t>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 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  </a:t>
            </a:r>
            <a:r>
              <a:rPr lang="ru-RU" b="1" u="sng" dirty="0"/>
              <a:t> </a:t>
            </a:r>
            <a:r>
              <a:rPr lang="ru-RU" sz="800" b="1" u="sng" dirty="0"/>
              <a:t>ЗАСЕЛЕНИЕ 15:00</a:t>
            </a:r>
            <a:r>
              <a:rPr lang="ru-RU" sz="800" b="1" dirty="0"/>
              <a:t>          </a:t>
            </a:r>
            <a:r>
              <a:rPr lang="ru-RU" sz="800" b="1" u="sng" dirty="0"/>
              <a:t>ВЫСЕЛЕНИЕ 12:00</a:t>
            </a:r>
            <a:r>
              <a:rPr lang="ru-RU" sz="800" b="1" dirty="0"/>
              <a:t>         </a:t>
            </a:r>
            <a:b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endParaRPr kumimoji="0" lang="de-DE" alt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622373" y="3648075"/>
            <a:ext cx="2914650" cy="292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ru-RU" sz="800" dirty="0"/>
          </a:p>
          <a:p>
            <a:pPr algn="ctr"/>
            <a:r>
              <a:rPr lang="ru-RU" sz="800" b="1" u="sng" dirty="0"/>
              <a:t>Гест Релейшен</a:t>
            </a:r>
            <a:endParaRPr lang="ru-RU" sz="800" dirty="0"/>
          </a:p>
          <a:p>
            <a:pPr algn="ctr"/>
            <a:r>
              <a:rPr lang="ru-RU" sz="800" dirty="0"/>
              <a:t>Стол Гест Релейшен находится рядом с Ресепшен </a:t>
            </a:r>
          </a:p>
          <a:p>
            <a:pPr algn="ctr"/>
            <a:endParaRPr lang="ru-RU" sz="800" b="1" dirty="0"/>
          </a:p>
          <a:p>
            <a:pPr algn="ctr"/>
            <a:r>
              <a:rPr lang="ru-RU" sz="800" b="1" u="sng" dirty="0"/>
              <a:t>Сейфы</a:t>
            </a:r>
            <a:endParaRPr lang="ru-RU" sz="800" dirty="0"/>
          </a:p>
          <a:p>
            <a:pPr algn="ctr"/>
            <a:r>
              <a:rPr lang="ru-RU" sz="800" dirty="0"/>
              <a:t>Сейф предоставляется бесплатно в номере.</a:t>
            </a:r>
          </a:p>
          <a:p>
            <a:pPr algn="ctr"/>
            <a:r>
              <a:rPr lang="ru-RU" sz="800" dirty="0"/>
              <a:t>Отель не несет ответственности за пропажу ценностей из комнат</a:t>
            </a:r>
          </a:p>
          <a:p>
            <a:pPr algn="ctr"/>
            <a:r>
              <a:rPr lang="ru-RU" sz="800" dirty="0"/>
              <a:t> </a:t>
            </a:r>
          </a:p>
          <a:p>
            <a:pPr algn="ctr"/>
            <a:r>
              <a:rPr lang="ru-RU" sz="800" b="1" u="sng" dirty="0"/>
              <a:t>Доктор</a:t>
            </a:r>
            <a:endParaRPr lang="ru-RU" sz="800" dirty="0"/>
          </a:p>
          <a:p>
            <a:pPr algn="ctr"/>
            <a:r>
              <a:rPr lang="ru-RU" sz="800" dirty="0"/>
              <a:t>В отеле 24 часа в сутки находится доктор, для экстренных случаев свяжитесь с Ресепшен </a:t>
            </a:r>
            <a:br>
              <a:rPr lang="ru-RU" sz="800" dirty="0"/>
            </a:br>
            <a:endParaRPr lang="ru-RU" sz="800" dirty="0"/>
          </a:p>
          <a:p>
            <a:pPr algn="ctr"/>
            <a:r>
              <a:rPr lang="ru-RU" sz="800" dirty="0"/>
              <a:t> </a:t>
            </a:r>
            <a:r>
              <a:rPr lang="ru-RU" sz="800" b="1" u="sng" dirty="0"/>
              <a:t>Интернет</a:t>
            </a:r>
            <a:endParaRPr lang="ru-RU" sz="800" dirty="0"/>
          </a:p>
          <a:p>
            <a:pPr algn="ctr"/>
            <a:r>
              <a:rPr lang="ru-RU" sz="800" dirty="0"/>
              <a:t> Бесплатный Wi-Fi доступен на территории отеля</a:t>
            </a:r>
            <a:endParaRPr lang="de-DE" sz="800" dirty="0"/>
          </a:p>
          <a:p>
            <a:pPr algn="ctr"/>
            <a:endParaRPr lang="de-DE" sz="800" dirty="0"/>
          </a:p>
          <a:p>
            <a:pPr algn="ctr"/>
            <a:r>
              <a:rPr lang="de-DE" sz="800" dirty="0"/>
              <a:t>Wifi </a:t>
            </a:r>
            <a:r>
              <a:rPr lang="ru-RU" sz="800" dirty="0"/>
              <a:t>в</a:t>
            </a:r>
            <a:r>
              <a:rPr lang="de-DE" sz="800" dirty="0"/>
              <a:t> </a:t>
            </a:r>
            <a:r>
              <a:rPr lang="ru-RU" sz="800" dirty="0"/>
              <a:t>Лобби и на Террасе отеля</a:t>
            </a:r>
            <a:endParaRPr lang="de-DE" sz="800" dirty="0"/>
          </a:p>
          <a:p>
            <a:pPr algn="ctr"/>
            <a:endParaRPr lang="ru-RU" sz="800" dirty="0"/>
          </a:p>
          <a:p>
            <a:pPr algn="ctr"/>
            <a:r>
              <a:rPr lang="ru-RU" sz="800" b="1" u="sng" dirty="0"/>
              <a:t>Концепция Все Включено</a:t>
            </a:r>
            <a:endParaRPr lang="ru-RU" sz="800" dirty="0"/>
          </a:p>
          <a:p>
            <a:pPr algn="ctr"/>
            <a:r>
              <a:rPr lang="ru-RU" sz="800" b="1" u="sng" dirty="0"/>
              <a:t>с 10:00 до 00:00</a:t>
            </a:r>
            <a:endParaRPr lang="ru-RU" sz="800" dirty="0"/>
          </a:p>
          <a:p>
            <a:pPr algn="ctr"/>
            <a:r>
              <a:rPr lang="ru-RU" sz="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73738232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senz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57</TotalTime>
  <Words>1007</Words>
  <Application>Microsoft Office PowerPoint</Application>
  <PresentationFormat>A4 Paper (210x297 mm)</PresentationFormat>
  <Paragraphs>172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 Light</vt:lpstr>
      <vt:lpstr>Segoe UI Emoji</vt:lpstr>
      <vt:lpstr>Larissa</vt:lpstr>
      <vt:lpstr>PowerPoint Presentation</vt:lpstr>
      <vt:lpstr>PowerPoint Presentation</vt:lpstr>
    </vt:vector>
  </TitlesOfParts>
  <Company>FTI Touristik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Vetvitayavatana, Pichaya (MP Hotels)</dc:creator>
  <cp:lastModifiedBy>GuestRelation Royal</cp:lastModifiedBy>
  <cp:revision>62</cp:revision>
  <cp:lastPrinted>2023-09-11T07:16:01Z</cp:lastPrinted>
  <dcterms:created xsi:type="dcterms:W3CDTF">2023-01-12T12:11:02Z</dcterms:created>
  <dcterms:modified xsi:type="dcterms:W3CDTF">2024-11-15T12:53:33Z</dcterms:modified>
</cp:coreProperties>
</file>